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34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4" r:id="rId26"/>
    <p:sldId id="325" r:id="rId27"/>
    <p:sldId id="323" r:id="rId28"/>
    <p:sldId id="327" r:id="rId29"/>
    <p:sldId id="326" r:id="rId30"/>
    <p:sldId id="329" r:id="rId31"/>
    <p:sldId id="33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2" userDrawn="1">
          <p15:clr>
            <a:srgbClr val="A4A3A4"/>
          </p15:clr>
        </p15:guide>
        <p15:guide id="3" pos="118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pos="7552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FFFF"/>
    <a:srgbClr val="ADB9CA"/>
    <a:srgbClr val="AE9D93"/>
    <a:srgbClr val="8FCFFD"/>
    <a:srgbClr val="FA7A7A"/>
    <a:srgbClr val="FADA7A"/>
    <a:srgbClr val="B3AD98"/>
    <a:srgbClr val="7F8EAD"/>
    <a:srgbClr val="7F8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 autoAdjust="0"/>
    <p:restoredTop sz="94660"/>
  </p:normalViewPr>
  <p:slideViewPr>
    <p:cSldViewPr snapToGrid="0" snapToObjects="1" showGuides="1">
      <p:cViewPr varScale="1">
        <p:scale>
          <a:sx n="58" d="100"/>
          <a:sy n="58" d="100"/>
        </p:scale>
        <p:origin x="102" y="804"/>
      </p:cViewPr>
      <p:guideLst>
        <p:guide orient="horz" pos="2160"/>
        <p:guide pos="3822"/>
        <p:guide pos="118"/>
        <p:guide orient="horz" pos="618"/>
        <p:guide pos="7552"/>
        <p:guide orient="horz" pos="40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23.xml"/><Relationship Id="rId18" Type="http://schemas.openxmlformats.org/officeDocument/2006/relationships/slide" Target="slide11.xml"/><Relationship Id="rId26" Type="http://schemas.openxmlformats.org/officeDocument/2006/relationships/slide" Target="slide15.xml"/><Relationship Id="rId3" Type="http://schemas.openxmlformats.org/officeDocument/2006/relationships/slide" Target="slide18.xml"/><Relationship Id="rId21" Type="http://schemas.openxmlformats.org/officeDocument/2006/relationships/slide" Target="slide27.xml"/><Relationship Id="rId7" Type="http://schemas.openxmlformats.org/officeDocument/2006/relationships/slide" Target="slide20.xml"/><Relationship Id="rId12" Type="http://schemas.openxmlformats.org/officeDocument/2006/relationships/slide" Target="slide8.xml"/><Relationship Id="rId17" Type="http://schemas.openxmlformats.org/officeDocument/2006/relationships/slide" Target="slide25.xml"/><Relationship Id="rId25" Type="http://schemas.openxmlformats.org/officeDocument/2006/relationships/slide" Target="slide29.xml"/><Relationship Id="rId2" Type="http://schemas.openxmlformats.org/officeDocument/2006/relationships/slide" Target="slide3.xml"/><Relationship Id="rId16" Type="http://schemas.openxmlformats.org/officeDocument/2006/relationships/slide" Target="slide10.xml"/><Relationship Id="rId20" Type="http://schemas.openxmlformats.org/officeDocument/2006/relationships/slide" Target="slide12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11" Type="http://schemas.openxmlformats.org/officeDocument/2006/relationships/slide" Target="slide22.xml"/><Relationship Id="rId24" Type="http://schemas.openxmlformats.org/officeDocument/2006/relationships/slide" Target="slide14.xml"/><Relationship Id="rId5" Type="http://schemas.openxmlformats.org/officeDocument/2006/relationships/slide" Target="slide19.xml"/><Relationship Id="rId15" Type="http://schemas.openxmlformats.org/officeDocument/2006/relationships/slide" Target="slide24.xml"/><Relationship Id="rId23" Type="http://schemas.openxmlformats.org/officeDocument/2006/relationships/slide" Target="slide28.xml"/><Relationship Id="rId28" Type="http://schemas.openxmlformats.org/officeDocument/2006/relationships/slide" Target="slide16.xml"/><Relationship Id="rId10" Type="http://schemas.openxmlformats.org/officeDocument/2006/relationships/slide" Target="slide7.xml"/><Relationship Id="rId19" Type="http://schemas.openxmlformats.org/officeDocument/2006/relationships/slide" Target="slide26.xml"/><Relationship Id="rId31" Type="http://schemas.openxmlformats.org/officeDocument/2006/relationships/slide" Target="slide32.xml"/><Relationship Id="rId4" Type="http://schemas.openxmlformats.org/officeDocument/2006/relationships/slide" Target="slide4.xml"/><Relationship Id="rId9" Type="http://schemas.openxmlformats.org/officeDocument/2006/relationships/slide" Target="slide21.xml"/><Relationship Id="rId14" Type="http://schemas.openxmlformats.org/officeDocument/2006/relationships/slide" Target="slide9.xml"/><Relationship Id="rId22" Type="http://schemas.openxmlformats.org/officeDocument/2006/relationships/slide" Target="slide13.xml"/><Relationship Id="rId27" Type="http://schemas.openxmlformats.org/officeDocument/2006/relationships/slide" Target="slide30.xml"/><Relationship Id="rId30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slide" Target="slide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62220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기운으로 깨어난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B39E55BB-A886-4499-BB6A-0B2179BB01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원령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7C518F3F-BDF8-411E-B9FF-96D940D2F8A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5" action="ppaction://hlinksldjump"/>
            <a:extLst>
              <a:ext uri="{FF2B5EF4-FFF2-40B4-BE49-F238E27FC236}">
                <a16:creationId xmlns:a16="http://schemas.microsoft.com/office/drawing/2014/main" id="{080517EC-CB36-4D31-B50F-B8F18973E5A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1973BCD7-D232-40C9-8C93-549ECFA806B4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E1624AC5-BA9B-43F9-ABFA-40210D65DC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3"/>
          <p:cNvSpPr>
            <a:spLocks/>
          </p:cNvSpPr>
          <p:nvPr/>
        </p:nvSpPr>
        <p:spPr>
          <a:xfrm>
            <a:off x="800735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정</a:t>
            </a:r>
            <a:r>
              <a:rPr lang="ko-KR" sz="1800">
                <a:latin typeface="맑은 고딕" charset="0"/>
                <a:ea typeface="맑은 고딕" charset="0"/>
              </a:rPr>
              <a:t>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6"/>
          <p:cNvSpPr>
            <a:spLocks/>
          </p:cNvSpPr>
          <p:nvPr/>
        </p:nvSpPr>
        <p:spPr>
          <a:xfrm>
            <a:off x="5486400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사파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7"/>
          <p:cNvSpPr>
            <a:spLocks/>
          </p:cNvSpPr>
          <p:nvPr/>
        </p:nvSpPr>
        <p:spPr>
          <a:xfrm>
            <a:off x="582930" y="4587240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도방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9629775" y="451548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기타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1499235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2"/>
          <p:cNvSpPr>
            <a:spLocks/>
          </p:cNvSpPr>
          <p:nvPr/>
        </p:nvSpPr>
        <p:spPr>
          <a:xfrm>
            <a:off x="2849880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소림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3"/>
          <p:cNvSpPr>
            <a:spLocks/>
          </p:cNvSpPr>
          <p:nvPr/>
        </p:nvSpPr>
        <p:spPr>
          <a:xfrm>
            <a:off x="1118235" y="239077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무당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14"/>
          <p:cNvSpPr>
            <a:spLocks/>
          </p:cNvSpPr>
          <p:nvPr/>
        </p:nvSpPr>
        <p:spPr>
          <a:xfrm>
            <a:off x="3221990" y="238188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화산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5"/>
          <p:cNvSpPr>
            <a:spLocks/>
          </p:cNvSpPr>
          <p:nvPr/>
        </p:nvSpPr>
        <p:spPr>
          <a:xfrm>
            <a:off x="1499235" y="298894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곤륜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16"/>
          <p:cNvSpPr>
            <a:spLocks/>
          </p:cNvSpPr>
          <p:nvPr/>
        </p:nvSpPr>
        <p:spPr>
          <a:xfrm>
            <a:off x="2849880" y="298958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종남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7"/>
          <p:cNvSpPr>
            <a:spLocks/>
          </p:cNvSpPr>
          <p:nvPr/>
        </p:nvSpPr>
        <p:spPr>
          <a:xfrm>
            <a:off x="6030595" y="179260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8"/>
          <p:cNvSpPr>
            <a:spLocks/>
          </p:cNvSpPr>
          <p:nvPr/>
        </p:nvSpPr>
        <p:spPr>
          <a:xfrm>
            <a:off x="8645525" y="262382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19"/>
          <p:cNvSpPr>
            <a:spLocks/>
          </p:cNvSpPr>
          <p:nvPr/>
        </p:nvSpPr>
        <p:spPr>
          <a:xfrm>
            <a:off x="5808345" y="345503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하오문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0"/>
          <p:cNvSpPr>
            <a:spLocks/>
          </p:cNvSpPr>
          <p:nvPr/>
        </p:nvSpPr>
        <p:spPr>
          <a:xfrm>
            <a:off x="7376795" y="348170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일월신교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24"/>
          <p:cNvCxnSpPr/>
          <p:nvPr/>
        </p:nvCxnSpPr>
        <p:spPr>
          <a:xfrm flipV="1">
            <a:off x="1867535" y="2560320"/>
            <a:ext cx="1355725" cy="10160"/>
          </a:xfrm>
          <a:prstGeom prst="straightConnector1">
            <a:avLst/>
          </a:prstGeom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25"/>
          <p:cNvCxnSpPr>
            <a:stCxn id="20" idx="3"/>
            <a:endCxn id="25" idx="1"/>
          </p:cNvCxnSpPr>
          <p:nvPr/>
        </p:nvCxnSpPr>
        <p:spPr>
          <a:xfrm flipV="1">
            <a:off x="3599180" y="1971040"/>
            <a:ext cx="2432685" cy="1016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26"/>
          <p:cNvSpPr>
            <a:spLocks/>
          </p:cNvSpPr>
          <p:nvPr/>
        </p:nvSpPr>
        <p:spPr>
          <a:xfrm>
            <a:off x="1054735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좌도방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27"/>
          <p:cNvSpPr>
            <a:spLocks/>
          </p:cNvSpPr>
          <p:nvPr/>
        </p:nvSpPr>
        <p:spPr>
          <a:xfrm>
            <a:off x="2227580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우도방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1"/>
          <p:cNvSpPr>
            <a:spLocks/>
          </p:cNvSpPr>
          <p:nvPr/>
        </p:nvSpPr>
        <p:spPr>
          <a:xfrm>
            <a:off x="951230" y="1597025"/>
            <a:ext cx="3206115" cy="2014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4"/>
          <p:cNvSpPr txBox="1">
            <a:spLocks/>
          </p:cNvSpPr>
          <p:nvPr/>
        </p:nvSpPr>
        <p:spPr>
          <a:xfrm>
            <a:off x="2244725" y="231775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라이벌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5"/>
          <p:cNvSpPr txBox="1">
            <a:spLocks/>
          </p:cNvSpPr>
          <p:nvPr/>
        </p:nvSpPr>
        <p:spPr>
          <a:xfrm>
            <a:off x="4895215" y="172656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앙숙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6"/>
          <p:cNvSpPr txBox="1">
            <a:spLocks/>
          </p:cNvSpPr>
          <p:nvPr/>
        </p:nvSpPr>
        <p:spPr>
          <a:xfrm>
            <a:off x="4871720" y="2381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40" name="도형 37"/>
          <p:cNvSpPr>
            <a:spLocks/>
          </p:cNvSpPr>
          <p:nvPr/>
        </p:nvSpPr>
        <p:spPr>
          <a:xfrm>
            <a:off x="5684520" y="1597025"/>
            <a:ext cx="4018280" cy="235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0"/>
          <p:cNvSpPr>
            <a:spLocks/>
          </p:cNvSpPr>
          <p:nvPr/>
        </p:nvSpPr>
        <p:spPr>
          <a:xfrm>
            <a:off x="718185" y="5022850"/>
            <a:ext cx="2724785" cy="89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43"/>
          <p:cNvSpPr>
            <a:spLocks/>
          </p:cNvSpPr>
          <p:nvPr/>
        </p:nvSpPr>
        <p:spPr>
          <a:xfrm rot="5400000">
            <a:off x="5053965" y="1252220"/>
            <a:ext cx="456565" cy="2249170"/>
          </a:xfrm>
          <a:prstGeom prst="bentConnector2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4"/>
          <p:cNvCxnSpPr>
            <a:stCxn id="26" idx="1"/>
            <a:endCxn id="35" idx="3"/>
          </p:cNvCxnSpPr>
          <p:nvPr/>
        </p:nvCxnSpPr>
        <p:spPr>
          <a:xfrm rot="10800000">
            <a:off x="4156710" y="2604135"/>
            <a:ext cx="4490085" cy="199390"/>
          </a:xfrm>
          <a:prstGeom prst="bentConnector3">
            <a:avLst>
              <a:gd name="adj1" fmla="val 49929"/>
            </a:avLst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5"/>
          <p:cNvCxnSpPr>
            <a:stCxn id="28" idx="2"/>
            <a:endCxn id="35" idx="2"/>
          </p:cNvCxnSpPr>
          <p:nvPr/>
        </p:nvCxnSpPr>
        <p:spPr>
          <a:xfrm rot="5400000" flipH="1">
            <a:off x="5140960" y="1024255"/>
            <a:ext cx="227965" cy="5401945"/>
          </a:xfrm>
          <a:prstGeom prst="bentConnector3">
            <a:avLst>
              <a:gd name="adj1" fmla="val -11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6"/>
          <p:cNvSpPr txBox="1">
            <a:spLocks/>
          </p:cNvSpPr>
          <p:nvPr/>
        </p:nvSpPr>
        <p:spPr>
          <a:xfrm>
            <a:off x="4852670" y="3905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우호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47" name="도형 47"/>
          <p:cNvSpPr>
            <a:spLocks/>
          </p:cNvSpPr>
          <p:nvPr/>
        </p:nvSpPr>
        <p:spPr>
          <a:xfrm rot="10800000" flipH="1" flipV="1">
            <a:off x="951230" y="2604135"/>
            <a:ext cx="1727200" cy="2686050"/>
          </a:xfrm>
          <a:prstGeom prst="bentConnector4">
            <a:avLst>
              <a:gd name="adj1" fmla="val -14718"/>
              <a:gd name="adj2" fmla="val 6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9"/>
          <p:cNvCxnSpPr>
            <a:stCxn id="33" idx="2"/>
            <a:endCxn id="40" idx="2"/>
          </p:cNvCxnSpPr>
          <p:nvPr/>
        </p:nvCxnSpPr>
        <p:spPr>
          <a:xfrm rot="5400000" flipH="1" flipV="1">
            <a:off x="3752850" y="1704340"/>
            <a:ext cx="1693545" cy="6189980"/>
          </a:xfrm>
          <a:prstGeom prst="bentConnector3">
            <a:avLst>
              <a:gd name="adj1" fmla="val -30796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50"/>
          <p:cNvSpPr txBox="1">
            <a:spLocks/>
          </p:cNvSpPr>
          <p:nvPr/>
        </p:nvSpPr>
        <p:spPr>
          <a:xfrm>
            <a:off x="1337945" y="4048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51"/>
          <p:cNvSpPr txBox="1">
            <a:spLocks/>
          </p:cNvSpPr>
          <p:nvPr/>
        </p:nvSpPr>
        <p:spPr>
          <a:xfrm>
            <a:off x="4808855" y="5922010"/>
            <a:ext cx="62039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1" name="도형 52"/>
          <p:cNvSpPr>
            <a:spLocks/>
          </p:cNvSpPr>
          <p:nvPr/>
        </p:nvSpPr>
        <p:spPr>
          <a:xfrm>
            <a:off x="10196195" y="567245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잔존세력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3"/>
          <p:cNvSpPr>
            <a:spLocks/>
          </p:cNvSpPr>
          <p:nvPr/>
        </p:nvSpPr>
        <p:spPr>
          <a:xfrm>
            <a:off x="9950450" y="51288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살막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4"/>
          <p:cNvSpPr>
            <a:spLocks/>
          </p:cNvSpPr>
          <p:nvPr/>
        </p:nvSpPr>
        <p:spPr>
          <a:xfrm>
            <a:off x="9789795" y="4953000"/>
            <a:ext cx="1659890" cy="115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4" name="도형 56"/>
          <p:cNvCxnSpPr/>
          <p:nvPr/>
        </p:nvCxnSpPr>
        <p:spPr>
          <a:xfrm flipH="1" flipV="1">
            <a:off x="9702165" y="2774950"/>
            <a:ext cx="998855" cy="2533650"/>
          </a:xfrm>
          <a:prstGeom prst="bentConnector3">
            <a:avLst>
              <a:gd name="adj1" fmla="val -2546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7"/>
          <p:cNvSpPr txBox="1">
            <a:spLocks/>
          </p:cNvSpPr>
          <p:nvPr/>
        </p:nvSpPr>
        <p:spPr>
          <a:xfrm>
            <a:off x="10920095" y="395351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56" name="도형 59"/>
          <p:cNvCxnSpPr>
            <a:stCxn id="52" idx="1"/>
          </p:cNvCxnSpPr>
          <p:nvPr/>
        </p:nvCxnSpPr>
        <p:spPr>
          <a:xfrm rot="10800000">
            <a:off x="4182745" y="3155315"/>
            <a:ext cx="5768340" cy="2152650"/>
          </a:xfrm>
          <a:prstGeom prst="bentConnector3">
            <a:avLst>
              <a:gd name="adj1" fmla="val 8018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60"/>
          <p:cNvSpPr txBox="1">
            <a:spLocks/>
          </p:cNvSpPr>
          <p:nvPr/>
        </p:nvSpPr>
        <p:spPr>
          <a:xfrm>
            <a:off x="6385560" y="5064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적대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60">
            <a:extLst>
              <a:ext uri="{FF2B5EF4-FFF2-40B4-BE49-F238E27FC236}">
                <a16:creationId xmlns:a16="http://schemas.microsoft.com/office/drawing/2014/main" id="{0A94FBED-C7F6-4D1B-AF9D-2CD739DA3C22}"/>
              </a:ext>
            </a:extLst>
          </p:cNvPr>
          <p:cNvSpPr txBox="1">
            <a:spLocks/>
          </p:cNvSpPr>
          <p:nvPr/>
        </p:nvSpPr>
        <p:spPr>
          <a:xfrm>
            <a:off x="6303010" y="325691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000" dirty="0">
                <a:latin typeface="맑은 고딕" charset="0"/>
                <a:ea typeface="맑은 고딕" charset="0"/>
              </a:rPr>
              <a:t>중립</a:t>
            </a:r>
          </a:p>
        </p:txBody>
      </p:sp>
      <p:sp>
        <p:nvSpPr>
          <p:cNvPr id="58" name="실행 단추: 문서 57">
            <a:hlinkClick r:id="rId2" action="ppaction://hlinksldjump"/>
            <a:extLst>
              <a:ext uri="{FF2B5EF4-FFF2-40B4-BE49-F238E27FC236}">
                <a16:creationId xmlns:a16="http://schemas.microsoft.com/office/drawing/2014/main" id="{4B3F9545-004B-49C7-A238-B7BC2484544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강한 신체 능력을 이용한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금강불괴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특히 마교와 매우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  <p:sp>
        <p:nvSpPr>
          <p:cNvPr id="17" name="실행 단추: 문서 16">
            <a:hlinkClick r:id="rId5" action="ppaction://hlinksldjump"/>
            <a:extLst>
              <a:ext uri="{FF2B5EF4-FFF2-40B4-BE49-F238E27FC236}">
                <a16:creationId xmlns:a16="http://schemas.microsoft.com/office/drawing/2014/main" id="{5F343272-19B0-400B-B51F-B93EA0A2CDB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곤륜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52AEAD6D-D1CD-48F7-A816-AC5625F68EB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- 3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5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하오문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  <p:sp>
        <p:nvSpPr>
          <p:cNvPr id="18" name="실행 단추: 문서 17">
            <a:hlinkClick r:id="rId5" action="ppaction://hlinksldjump"/>
            <a:extLst>
              <a:ext uri="{FF2B5EF4-FFF2-40B4-BE49-F238E27FC236}">
                <a16:creationId xmlns:a16="http://schemas.microsoft.com/office/drawing/2014/main" id="{DAF2824B-7CAF-4EBC-95AE-24F83EF7794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- 4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좌도방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우도방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일월신교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37F038F9-E4F9-4F37-BC54-5AF1930A862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25082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40360"/>
              </p:ext>
            </p:extLst>
          </p:nvPr>
        </p:nvGraphicFramePr>
        <p:xfrm>
          <a:off x="2103119" y="1655575"/>
          <a:ext cx="3831445" cy="384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6">
                  <a:extLst>
                    <a:ext uri="{9D8B030D-6E8A-4147-A177-3AD203B41FA5}">
                      <a16:colId xmlns:a16="http://schemas.microsoft.com/office/drawing/2014/main" val="931803885"/>
                    </a:ext>
                  </a:extLst>
                </a:gridCol>
                <a:gridCol w="1606753">
                  <a:extLst>
                    <a:ext uri="{9D8B030D-6E8A-4147-A177-3AD203B41FA5}">
                      <a16:colId xmlns:a16="http://schemas.microsoft.com/office/drawing/2014/main" val="1826740770"/>
                    </a:ext>
                  </a:extLst>
                </a:gridCol>
              </a:tblGrid>
              <a:tr h="240609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목차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" action="ppaction://hlinksldjump"/>
                        </a:rPr>
                        <a:t>문서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3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게</a:t>
                      </a:r>
                      <a:r>
                        <a:rPr 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임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4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6" action="ppaction://hlinksldjump"/>
                        </a:rPr>
                        <a:t>방향성 정립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장비 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방어구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2" action="ppaction://hlinksldjump"/>
                        </a:rPr>
                        <a:t>캐릭터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장비 장신구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소비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캐릭터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능력치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투척무기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기타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3879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6" action="ppaction://hlinksldjump"/>
                        </a:rPr>
                        <a:t>몬스터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제작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강화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28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원령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수련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멀티 플레이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2323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요괴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1" action="ppaction://hlinksldjump"/>
                        </a:rPr>
                        <a:t>환경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74779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요물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날씨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시간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423466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4" action="ppaction://hlinksldjump"/>
                        </a:rPr>
                        <a:t>세력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5" action="ppaction://hlinksldjump"/>
                        </a:rPr>
                        <a:t>대련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87467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6" action="ppaction://hlinksldjump"/>
                        </a:rPr>
                        <a:t>세력도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커맨드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/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퀵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 슬롯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275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fld id="{D9E444BC-87F8-4EB8-BBF2-74B220490523}" type="slidenum">
                        <a:rPr lang="ko-KR" altLang="en-US" sz="900" b="1" i="0" kern="120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fld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9" action="ppaction://hlinksldjump"/>
                        </a:rPr>
                        <a:t>조작법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695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1" action="ppaction://hlinksldjump"/>
                        </a:rPr>
                        <a:t>유료화 모델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2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A761E595-D754-4491-ABDC-91E55615559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01D4C2D9-9098-4D1C-B944-187B4D59ED4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20.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  <p:sp>
        <p:nvSpPr>
          <p:cNvPr id="18" name="실행 단추: 문서 17">
            <a:hlinkClick r:id="rId6" action="ppaction://hlinksldjump"/>
            <a:extLst>
              <a:ext uri="{FF2B5EF4-FFF2-40B4-BE49-F238E27FC236}">
                <a16:creationId xmlns:a16="http://schemas.microsoft.com/office/drawing/2014/main" id="{2A8BBF7B-75CB-4314-995F-EA965D5CD07C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DA66F9F6-72D9-4FDF-B3DB-5EBA0638659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40545AA4-D412-4EB6-8CCC-3B884175942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38542481-D59D-4B2E-9D4C-F0ABDF89601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5004284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99607E64-A154-42AB-A40B-AA74EDADB74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  <p:sp>
        <p:nvSpPr>
          <p:cNvPr id="15" name="실행 단추: 문서 14">
            <a:hlinkClick r:id="rId7" action="ppaction://hlinksldjump"/>
            <a:extLst>
              <a:ext uri="{FF2B5EF4-FFF2-40B4-BE49-F238E27FC236}">
                <a16:creationId xmlns:a16="http://schemas.microsoft.com/office/drawing/2014/main" id="{D6DE8BC5-E3AC-4EE7-B73C-40BB86391DA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" y="2607310"/>
            <a:ext cx="2160905" cy="144081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5467985"/>
            <a:ext cx="2160905" cy="900430"/>
          </a:xfrm>
          <a:prstGeom prst="rect">
            <a:avLst/>
          </a:prstGeom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4544695"/>
            <a:ext cx="2160905" cy="90043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642DCB8A-D985-4355-A2FA-56E386789162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AE9E287-2531-4699-B521-B1FC983FD65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4" y="335280"/>
            <a:ext cx="462403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.커맨드/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퀵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 슬롯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35142"/>
              </p:ext>
            </p:extLst>
          </p:nvPr>
        </p:nvGraphicFramePr>
        <p:xfrm>
          <a:off x="3429001" y="1214536"/>
          <a:ext cx="85725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커맨드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특수 키(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Q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E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)와 일반 키(이동키, 마우스 왼쪽, 마우스  오른쪽)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같이 입력하는 것으로 특정 스킬을 발동하는 시스템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커맨드로 스킬 사용시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소폭 줄어드는 등의 이점이 존재한다.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 사용으로 줄어드는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 스킬의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5초 이하일 경우 최대 1초 까지만 적용되며 1초 이하로는 줄어들지 않는다.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26494"/>
              </p:ext>
            </p:extLst>
          </p:nvPr>
        </p:nvGraphicFramePr>
        <p:xfrm>
          <a:off x="3429000" y="3755706"/>
          <a:ext cx="8572500" cy="146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377">
                  <a:extLst>
                    <a:ext uri="{9D8B030D-6E8A-4147-A177-3AD203B41FA5}">
                      <a16:colId xmlns:a16="http://schemas.microsoft.com/office/drawing/2014/main" val="3216598305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퀵 슬롯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다수의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설정을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설정은 최대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까지 설정할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배치 슬롯 변경 키를 눌러 배치를 변경할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72181"/>
                  </a:ext>
                </a:extLst>
              </a:tr>
            </a:tbl>
          </a:graphicData>
        </a:graphic>
      </p:graphicFrame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" y="3596639"/>
            <a:ext cx="3018790" cy="197294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C288B4-9FFF-4DC4-A92B-D978536E3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9131" r="17028" b="13517"/>
          <a:stretch/>
        </p:blipFill>
        <p:spPr>
          <a:xfrm>
            <a:off x="258347" y="1205016"/>
            <a:ext cx="3018790" cy="2167682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780826E-E1D7-461E-B703-3E0CF9303C3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.조작법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cxnSp>
        <p:nvCxnSpPr>
          <p:cNvPr id="19" name="도형 32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7241"/>
              </p:ext>
            </p:extLst>
          </p:nvPr>
        </p:nvGraphicFramePr>
        <p:xfrm>
          <a:off x="9166076" y="1680465"/>
          <a:ext cx="2584800" cy="295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089">
                  <a:extLst>
                    <a:ext uri="{9D8B030D-6E8A-4147-A177-3AD203B41FA5}">
                      <a16:colId xmlns:a16="http://schemas.microsoft.com/office/drawing/2014/main" val="1702649935"/>
                    </a:ext>
                  </a:extLst>
                </a:gridCol>
                <a:gridCol w="1398899">
                  <a:extLst>
                    <a:ext uri="{9D8B030D-6E8A-4147-A177-3AD203B41FA5}">
                      <a16:colId xmlns:a16="http://schemas.microsoft.com/office/drawing/2014/main" val="3566390580"/>
                    </a:ext>
                  </a:extLst>
                </a:gridCol>
              </a:tblGrid>
              <a:tr h="421274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949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좌측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우측 이동키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97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EA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D9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F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9D9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043F11B-69B4-4A17-BFE0-E000B116846B}"/>
              </a:ext>
            </a:extLst>
          </p:cNvPr>
          <p:cNvGrpSpPr/>
          <p:nvPr/>
        </p:nvGrpSpPr>
        <p:grpSpPr>
          <a:xfrm>
            <a:off x="267379" y="2415739"/>
            <a:ext cx="6357864" cy="2272021"/>
            <a:chOff x="3181643" y="1322049"/>
            <a:chExt cx="6033774" cy="198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D62F3-4416-4674-AF7D-53500645C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788" y="1322049"/>
              <a:ext cx="6029629" cy="1980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8D0A60-C12E-4C89-A26C-C4B745E97536}"/>
                </a:ext>
              </a:extLst>
            </p:cNvPr>
            <p:cNvSpPr/>
            <p:nvPr/>
          </p:nvSpPr>
          <p:spPr>
            <a:xfrm>
              <a:off x="4141236" y="1711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912180-A88E-43FF-AC58-8BAFF6F6E1E6}"/>
                </a:ext>
              </a:extLst>
            </p:cNvPr>
            <p:cNvSpPr/>
            <p:nvPr/>
          </p:nvSpPr>
          <p:spPr>
            <a:xfrm>
              <a:off x="3943236" y="2107655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F38493-FF79-46CC-AEC2-732C556C7327}"/>
                </a:ext>
              </a:extLst>
            </p:cNvPr>
            <p:cNvSpPr/>
            <p:nvPr/>
          </p:nvSpPr>
          <p:spPr>
            <a:xfrm>
              <a:off x="4339236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28D9D5-6A42-40FF-8D15-400311E2B544}"/>
                </a:ext>
              </a:extLst>
            </p:cNvPr>
            <p:cNvSpPr/>
            <p:nvPr/>
          </p:nvSpPr>
          <p:spPr>
            <a:xfrm>
              <a:off x="4718673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629945-4FF5-434D-A8B9-EFA0D3DC0DC4}"/>
                </a:ext>
              </a:extLst>
            </p:cNvPr>
            <p:cNvSpPr/>
            <p:nvPr/>
          </p:nvSpPr>
          <p:spPr>
            <a:xfrm>
              <a:off x="5123465" y="2900971"/>
              <a:ext cx="1763598" cy="39600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DED0A1-862A-4FEB-A123-8E89F6DF63F4}"/>
                </a:ext>
              </a:extLst>
            </p:cNvPr>
            <p:cNvSpPr/>
            <p:nvPr/>
          </p:nvSpPr>
          <p:spPr>
            <a:xfrm>
              <a:off x="3745236" y="171165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50E663-643E-4E3C-9439-3237783FCA19}"/>
                </a:ext>
              </a:extLst>
            </p:cNvPr>
            <p:cNvSpPr/>
            <p:nvPr/>
          </p:nvSpPr>
          <p:spPr>
            <a:xfrm>
              <a:off x="4532474" y="171936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B1314E-03D8-4647-94CA-BD67CA3AA8E2}"/>
                </a:ext>
              </a:extLst>
            </p:cNvPr>
            <p:cNvSpPr/>
            <p:nvPr/>
          </p:nvSpPr>
          <p:spPr>
            <a:xfrm>
              <a:off x="4932504" y="1710767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93A53A-E69F-43B6-95FF-C441FEECA7A9}"/>
                </a:ext>
              </a:extLst>
            </p:cNvPr>
            <p:cNvSpPr/>
            <p:nvPr/>
          </p:nvSpPr>
          <p:spPr>
            <a:xfrm>
              <a:off x="5116252" y="2115560"/>
              <a:ext cx="396000" cy="3960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19EE0F-A991-4047-9503-9993593BF40A}"/>
                </a:ext>
              </a:extLst>
            </p:cNvPr>
            <p:cNvSpPr/>
            <p:nvPr/>
          </p:nvSpPr>
          <p:spPr>
            <a:xfrm>
              <a:off x="3186153" y="1710767"/>
              <a:ext cx="570884" cy="39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14E3B08-1F28-4A0C-AE04-EF99F66DE0D5}"/>
                </a:ext>
              </a:extLst>
            </p:cNvPr>
            <p:cNvSpPr/>
            <p:nvPr/>
          </p:nvSpPr>
          <p:spPr>
            <a:xfrm>
              <a:off x="3194944" y="2503655"/>
              <a:ext cx="955083" cy="396000"/>
            </a:xfrm>
            <a:prstGeom prst="rect">
              <a:avLst/>
            </a:prstGeom>
            <a:solidFill>
              <a:srgbClr val="5E3B2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125112-FA8E-48D4-AE97-EC3E507A0512}"/>
                </a:ext>
              </a:extLst>
            </p:cNvPr>
            <p:cNvSpPr/>
            <p:nvPr/>
          </p:nvSpPr>
          <p:spPr>
            <a:xfrm>
              <a:off x="3181643" y="1323365"/>
              <a:ext cx="396000" cy="396000"/>
            </a:xfrm>
            <a:prstGeom prst="rect">
              <a:avLst/>
            </a:prstGeom>
            <a:solidFill>
              <a:srgbClr val="465B2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CCFA9-0899-43DF-96D0-06E09F133295}"/>
              </a:ext>
            </a:extLst>
          </p:cNvPr>
          <p:cNvGrpSpPr/>
          <p:nvPr/>
        </p:nvGrpSpPr>
        <p:grpSpPr>
          <a:xfrm>
            <a:off x="7179652" y="2347449"/>
            <a:ext cx="1432015" cy="2094866"/>
            <a:chOff x="8525992" y="1322070"/>
            <a:chExt cx="1048831" cy="15592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D54A01-72E5-4ED5-86C6-F8808AB65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3" t="11934" r="17018" b="7594"/>
            <a:stretch/>
          </p:blipFill>
          <p:spPr>
            <a:xfrm>
              <a:off x="8525992" y="1322070"/>
              <a:ext cx="1048831" cy="1559267"/>
            </a:xfrm>
            <a:prstGeom prst="rect">
              <a:avLst/>
            </a:prstGeom>
          </p:spPr>
        </p:pic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6E155198-54CC-4D1B-A439-C426000C1469}"/>
                </a:ext>
              </a:extLst>
            </p:cNvPr>
            <p:cNvSpPr/>
            <p:nvPr/>
          </p:nvSpPr>
          <p:spPr>
            <a:xfrm rot="16200000">
              <a:off x="8600762" y="1633483"/>
              <a:ext cx="451573" cy="297082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FF76B0FA-8D98-4279-8D33-3BF49B8E28F8}"/>
                </a:ext>
              </a:extLst>
            </p:cNvPr>
            <p:cNvSpPr/>
            <p:nvPr/>
          </p:nvSpPr>
          <p:spPr>
            <a:xfrm rot="16200000" flipV="1">
              <a:off x="9041474" y="1635119"/>
              <a:ext cx="451573" cy="293808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21F4F9-7BFB-4C7A-8727-5D9E5F275B20}"/>
                </a:ext>
              </a:extLst>
            </p:cNvPr>
            <p:cNvSpPr/>
            <p:nvPr/>
          </p:nvSpPr>
          <p:spPr>
            <a:xfrm>
              <a:off x="9001467" y="1550719"/>
              <a:ext cx="96715" cy="45157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실행 단추: 문서 37">
            <a:hlinkClick r:id="rId4" action="ppaction://hlinksldjump"/>
            <a:extLst>
              <a:ext uri="{FF2B5EF4-FFF2-40B4-BE49-F238E27FC236}">
                <a16:creationId xmlns:a16="http://schemas.microsoft.com/office/drawing/2014/main" id="{A7FF3885-2029-4319-8D12-16B694952C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CF13849C-340F-4260-B9E6-C1991F0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50576"/>
              </p:ext>
            </p:extLst>
          </p:nvPr>
        </p:nvGraphicFramePr>
        <p:xfrm>
          <a:off x="192404" y="1022251"/>
          <a:ext cx="111613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27">
                  <a:extLst>
                    <a:ext uri="{9D8B030D-6E8A-4147-A177-3AD203B41FA5}">
                      <a16:colId xmlns:a16="http://schemas.microsoft.com/office/drawing/2014/main" val="4270586503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004795389"/>
                    </a:ext>
                  </a:extLst>
                </a:gridCol>
                <a:gridCol w="8953500">
                  <a:extLst>
                    <a:ext uri="{9D8B030D-6E8A-4147-A177-3AD203B41FA5}">
                      <a16:colId xmlns:a16="http://schemas.microsoft.com/office/drawing/2014/main" val="2171846685"/>
                    </a:ext>
                  </a:extLst>
                </a:gridCol>
              </a:tblGrid>
              <a:tr h="33596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DLC + </a:t>
                      </a:r>
                      <a:r>
                        <a:rPr lang="ko-KR" altLang="en-US" dirty="0"/>
                        <a:t>부분 유료화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31295"/>
                  </a:ext>
                </a:extLst>
              </a:tr>
              <a:tr h="3359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게임에서 이 방식의 유료화 모델이 밸런스적 부분을 건드리지 않으며 효율적이라고 판단했다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83449"/>
                  </a:ext>
                </a:extLst>
              </a:tr>
            </a:tbl>
          </a:graphicData>
        </a:graphic>
      </p:graphicFrame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88B65F5-2808-4210-84E9-9DEB46F08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5052"/>
              </p:ext>
            </p:extLst>
          </p:nvPr>
        </p:nvGraphicFramePr>
        <p:xfrm>
          <a:off x="192405" y="2064921"/>
          <a:ext cx="11796395" cy="426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489">
                  <a:extLst>
                    <a:ext uri="{9D8B030D-6E8A-4147-A177-3AD203B41FA5}">
                      <a16:colId xmlns:a16="http://schemas.microsoft.com/office/drawing/2014/main" val="3256507942"/>
                    </a:ext>
                  </a:extLst>
                </a:gridCol>
                <a:gridCol w="2488302">
                  <a:extLst>
                    <a:ext uri="{9D8B030D-6E8A-4147-A177-3AD203B41FA5}">
                      <a16:colId xmlns:a16="http://schemas.microsoft.com/office/drawing/2014/main" val="1418335635"/>
                    </a:ext>
                  </a:extLst>
                </a:gridCol>
                <a:gridCol w="7603604">
                  <a:extLst>
                    <a:ext uri="{9D8B030D-6E8A-4147-A177-3AD203B41FA5}">
                      <a16:colId xmlns:a16="http://schemas.microsoft.com/office/drawing/2014/main" val="1668882428"/>
                    </a:ext>
                  </a:extLst>
                </a:gridCol>
              </a:tblGrid>
              <a:tr h="50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52848"/>
                  </a:ext>
                </a:extLst>
              </a:tr>
              <a:tr h="7526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DLC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본편 스토리 마지막에 최종 보스를 제압한 다음 최종 보스가 지맥의 힘을 조작할 수 있게 된 이유를 알아내고 지맥의 수호자가 되는 과정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80172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달기로 인하여 몰락한 무림 세력들의 모아 새로운 세력을 만들고 </a:t>
                      </a:r>
                      <a:endParaRPr lang="en-US" altLang="ko-KR" sz="1400" dirty="0">
                        <a:highlight>
                          <a:srgbClr val="E7E9ED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무림을 통일하는 이야기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80267"/>
                  </a:ext>
                </a:extLst>
              </a:tr>
              <a:tr h="75260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부분 유료화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치장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캐릭터와 장비 아이템의 외형 및 스킬의 이펙트를 바꿀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81303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캐릭터 </a:t>
                      </a:r>
                      <a:r>
                        <a:rPr lang="ko-KR" altLang="en-US" sz="1400" b="1" dirty="0" err="1"/>
                        <a:t>스롯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확장권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계정 내에 생성할 수 있는 캐릭터의 숫자 제한을 늘려주는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40249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 초기화 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일반적인 스토리 초기화와 달리 특정 지역만을 제한 하여 스토리를 초기화할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85503"/>
                  </a:ext>
                </a:extLst>
              </a:tr>
            </a:tbl>
          </a:graphicData>
        </a:graphic>
      </p:graphicFrame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D6B83355-40F0-4CCB-B9F6-58217197826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E71E4D7D-EC2D-48F5-9F37-BBFC4F5E720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1" name="실행 단추: 문서 10">
            <a:hlinkClick r:id="rId2" action="ppaction://hlinksldjump"/>
            <a:extLst>
              <a:ext uri="{FF2B5EF4-FFF2-40B4-BE49-F238E27FC236}">
                <a16:creationId xmlns:a16="http://schemas.microsoft.com/office/drawing/2014/main" id="{CE3BC657-3C8E-4242-AD96-D267DC85128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71899620-0663-4214-8D00-F591E4FC486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2CC1F8EC-89CE-49D2-B91D-84D1CE3F7D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일에는 </a:t>
                      </a:r>
                      <a:r>
                        <a:rPr lang="ko-KR" altLang="en-US" kern="1200" dirty="0" err="1">
                          <a:solidFill>
                            <a:srgbClr val="000000"/>
                          </a:solidFill>
                        </a:rPr>
                        <a:t>복수귀적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면모를 보인다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823429-F66D-4A19-9A3A-43A0ACDF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실행 단추: 문서 10">
            <a:hlinkClick r:id="rId4" action="ppaction://hlinksldjump"/>
            <a:extLst>
              <a:ext uri="{FF2B5EF4-FFF2-40B4-BE49-F238E27FC236}">
                <a16:creationId xmlns:a16="http://schemas.microsoft.com/office/drawing/2014/main" id="{119E86B9-7437-434B-8001-14C3621DCCE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실행 단추: 문서 12">
            <a:hlinkClick r:id="rId2" action="ppaction://hlinksldjump"/>
            <a:extLst>
              <a:ext uri="{FF2B5EF4-FFF2-40B4-BE49-F238E27FC236}">
                <a16:creationId xmlns:a16="http://schemas.microsoft.com/office/drawing/2014/main" id="{E360FADF-1A83-4547-B627-263374A8DB2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Pages>33</Pages>
  <Words>3487</Words>
  <Characters>0</Characters>
  <Application>Microsoft Office PowerPoint</Application>
  <DocSecurity>0</DocSecurity>
  <PresentationFormat>와이드스크린</PresentationFormat>
  <Lines>0</Lines>
  <Paragraphs>872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44</cp:revision>
  <dcterms:modified xsi:type="dcterms:W3CDTF">2023-11-17T09:48:25Z</dcterms:modified>
  <cp:version>9.103.97.45139</cp:version>
</cp:coreProperties>
</file>